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E82AB-8309-4ED6-84FD-059DF8525FF4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A969-81BD-4EE9-90C8-BEA5541ED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0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0407-1091-458B-864E-6233A9868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2E5E4-5A82-46C0-8C2A-68B546DC7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CC7EC-41CB-44F0-9620-CA256102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B11B6-6952-4F05-B990-1493877D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E57BF-6F7C-4451-84F4-1F7B5A71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4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3C34-67EA-46EA-B87F-4812BA5E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FD756-221F-4A1E-AAF7-E8ED4FCC2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AEF3E-D39B-44AE-9627-F1B9FEF5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E13A4-6502-4CF6-8522-32CE8D73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0C0C3-FAFA-41AD-80EB-4BB5DC40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0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637E3-57AC-487B-8B0A-A2356E48C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AB2FF-CAB7-4545-B250-338AE0C43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05EB3-64F4-4CE3-B965-F57FA714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A0E5A-1D88-40FC-8DB3-5B566AF9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5B16-B75E-4556-9A9E-A91A5953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0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DE45-48AA-4C25-8942-59BF4202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0F362-ED2E-452E-A209-CBE2433B1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E9FCF-0371-427D-A482-C2F4DDB6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0482A-AF62-4A1B-BE89-4041C693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60E1E-6D58-44CE-9F0A-60E1FA08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6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093F-C6CB-437B-9305-902317F1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A889F-97DB-41F9-8C46-5EABA973D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F3F85-7DBF-4FB6-92CE-7698044D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F4808-66D9-4F44-BEF5-E81BBDA3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5AC2E-373A-4B6A-8582-AE04B9E1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4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E1D7-D4E3-4E77-967E-8F218309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4803-1081-4981-BEA4-763163CA1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12FFB-EFC5-43AE-8152-7E4B525D9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FB5B8-7FA2-48D2-BD91-26E31A94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8A5-1F12-463B-876D-E80BC45D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337DA-0573-4278-9634-C479E5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8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0655-D2AF-4B9F-A2DA-8AA461F4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35DB7-5D2B-43FD-8315-FE88784EE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5DC26-5506-4EF4-9EA8-3F5311DC0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D0B47-C002-4CF7-94AA-0A4733571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23470-308B-4337-AC68-921D67A49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35338-4081-44FC-ADF6-01BC07E9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F41E6-9983-4DF1-A91E-4576A212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5E04E-935B-4BF5-81B0-ADDD7D97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9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6E82-9FE8-4442-85E9-81C28F84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75867-835B-467B-A6E6-E7E42694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98B89-6B59-46F4-ADD0-180FB368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BDDAF-3796-4ADE-AA0F-774DB33F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7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CAE7B-8430-4ED6-8190-F34B076D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0493D-39EC-489D-B219-5C823199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76D5-59D1-401D-A531-35061B49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1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E24C-E5FA-4A87-B84B-C1598064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F65A-0913-4CA8-BE48-DDB0102E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E14ED-8094-4762-B095-3E95F734E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6A01A-DE5F-423E-8F93-9590F8BD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BC416-C9E6-4BA7-9830-EB9C2E52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CD4BE-F362-4CBD-9BD6-06DF2994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BD96-64A3-4B95-A443-C7F26D52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4E675-41C0-4451-9676-7B1867AA7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FBB98-37EE-4207-A9A7-F9D9394DB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CDFE4-0833-4598-B923-CCBCA482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8D551-D1F7-4F77-8739-CC3AF986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FDD1C-45CA-4FCA-A029-A7020914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8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5E121-0875-46B0-A773-078C994E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CAA52-A635-492A-9F85-022E6B69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0A934-EF3E-41C6-A675-C376A54BE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99F3-DC7D-4691-B85D-205D419887B6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B8770-3C6F-41C0-B94B-CD027B8D5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C7A43-FA73-408B-9CFA-F13A00D99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2047-1A65-48AD-8E7E-05CA5B805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5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artuk.org/discover/stories/celebrating-black-british-artists-in-public-collections" TargetMode="External"/><Relationship Id="rId18" Type="http://schemas.openxmlformats.org/officeDocument/2006/relationships/hyperlink" Target="https://www.youtube.com/watch?v=YXqOoALq5fs" TargetMode="External"/><Relationship Id="rId26" Type="http://schemas.openxmlformats.org/officeDocument/2006/relationships/hyperlink" Target="https://www.britannica.com/biography/Saint-Martin-de-Porres" TargetMode="External"/><Relationship Id="rId21" Type="http://schemas.openxmlformats.org/officeDocument/2006/relationships/hyperlink" Target="https://www.blackhistorymonth.org.uk/article/section/history-of-politics/the-first-black-parliamentarians-in-our-times/" TargetMode="External"/><Relationship Id="rId34" Type="http://schemas.openxmlformats.org/officeDocument/2006/relationships/hyperlink" Target="https://www.english-heritage.org.uk/learn/painting-our-past/" TargetMode="External"/><Relationship Id="rId7" Type="http://schemas.openxmlformats.org/officeDocument/2006/relationships/hyperlink" Target="https://www.bbc.co.uk/programmes/profiles/2pT94YQjVvGlLJpdYDrMn6t/david-olusoga" TargetMode="External"/><Relationship Id="rId12" Type="http://schemas.openxmlformats.org/officeDocument/2006/relationships/hyperlink" Target="https://www.historyextra.com/period/tudor/black-faces-of-tudor-england/" TargetMode="External"/><Relationship Id="rId17" Type="http://schemas.openxmlformats.org/officeDocument/2006/relationships/hyperlink" Target="https://www.youtube.com/watch?v=v4oIXLBoi0Q" TargetMode="External"/><Relationship Id="rId25" Type="http://schemas.openxmlformats.org/officeDocument/2006/relationships/hyperlink" Target="https://www.youtube.com/watch?v=4VSx2E7WE50" TargetMode="External"/><Relationship Id="rId33" Type="http://schemas.openxmlformats.org/officeDocument/2006/relationships/hyperlink" Target="https://africankingdoms.co.uk/" TargetMode="External"/><Relationship Id="rId2" Type="http://schemas.openxmlformats.org/officeDocument/2006/relationships/hyperlink" Target="https://eu.usatoday.com/story/news/nation/2020/02/04/rosa-parks-famous-birthday-5-facts-you-should-know/4653590002/" TargetMode="External"/><Relationship Id="rId16" Type="http://schemas.openxmlformats.org/officeDocument/2006/relationships/hyperlink" Target="https://www.blackpast.org/global-african-history/loverture-toussaint-1743-1803/" TargetMode="External"/><Relationship Id="rId20" Type="http://schemas.openxmlformats.org/officeDocument/2006/relationships/hyperlink" Target="https://literature.britishcouncil.org/writer/bernardine-evaristo" TargetMode="External"/><Relationship Id="rId29" Type="http://schemas.openxmlformats.org/officeDocument/2006/relationships/hyperlink" Target="https://www.blackhistorymonth.org.uk/article/section/bhm-firsts/dr-john-anthony-roberts-qc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wePNJGL7nDU" TargetMode="External"/><Relationship Id="rId11" Type="http://schemas.openxmlformats.org/officeDocument/2006/relationships/hyperlink" Target="https://www.classicfm.com/discover-music/black-composers-who-made-classical-music-history/" TargetMode="External"/><Relationship Id="rId24" Type="http://schemas.openxmlformats.org/officeDocument/2006/relationships/hyperlink" Target="https://www.bbc.co.uk/news/uk-wales-58721710" TargetMode="External"/><Relationship Id="rId32" Type="http://schemas.openxmlformats.org/officeDocument/2006/relationships/hyperlink" Target="https://www.blackhistorymonth.org.uk/" TargetMode="External"/><Relationship Id="rId37" Type="http://schemas.openxmlformats.org/officeDocument/2006/relationships/image" Target="../media/image1.jpeg"/><Relationship Id="rId5" Type="http://schemas.openxmlformats.org/officeDocument/2006/relationships/hyperlink" Target="https://face2faceafrica.com/article/7-amazing-black-explorers-who-made-a-mark-in-history" TargetMode="External"/><Relationship Id="rId15" Type="http://schemas.openxmlformats.org/officeDocument/2006/relationships/hyperlink" Target="https://www.youtube.com/watch?v=quQopJmQry4" TargetMode="External"/><Relationship Id="rId23" Type="http://schemas.openxmlformats.org/officeDocument/2006/relationships/hyperlink" Target="https://www.blackhistorymonth.org.uk/article/section/bhm-firsts/baroness-lawrence-theres-no-halo-just-say-hello/" TargetMode="External"/><Relationship Id="rId28" Type="http://schemas.openxmlformats.org/officeDocument/2006/relationships/hyperlink" Target="https://www.english-heritage.org.uk/visit/inspire-me/the-story-of-windrush/" TargetMode="External"/><Relationship Id="rId36" Type="http://schemas.openxmlformats.org/officeDocument/2006/relationships/hyperlink" Target="https://www.nationalarchives.gov.uk/black-history" TargetMode="External"/><Relationship Id="rId10" Type="http://schemas.openxmlformats.org/officeDocument/2006/relationships/hyperlink" Target="https://www.youtube.com/watch?v=mKAgAdHaJw0" TargetMode="External"/><Relationship Id="rId19" Type="http://schemas.openxmlformats.org/officeDocument/2006/relationships/hyperlink" Target="https://www.youtube.com/watch?v=vFddM7p2zH4" TargetMode="External"/><Relationship Id="rId31" Type="http://schemas.openxmlformats.org/officeDocument/2006/relationships/hyperlink" Target="https://www.youtube.com/watch?v=DSCKfXpAGHc" TargetMode="External"/><Relationship Id="rId4" Type="http://schemas.openxmlformats.org/officeDocument/2006/relationships/hyperlink" Target="https://www.bbc.co.uk/programmes/p07pvv3z" TargetMode="External"/><Relationship Id="rId9" Type="http://schemas.openxmlformats.org/officeDocument/2006/relationships/hyperlink" Target="https://artuk.org/discover/stories/ten-black-british-artists-to-celebrate" TargetMode="External"/><Relationship Id="rId14" Type="http://schemas.openxmlformats.org/officeDocument/2006/relationships/hyperlink" Target="https://www.nationalgeographic.com/news/2016/02/160224-polar-explorer-matthew-henson-photos/" TargetMode="External"/><Relationship Id="rId22" Type="http://schemas.openxmlformats.org/officeDocument/2006/relationships/hyperlink" Target="https://media.nationalarchives.gov.uk/index.php/black-poppies-britains-black-community-great-war/" TargetMode="External"/><Relationship Id="rId27" Type="http://schemas.openxmlformats.org/officeDocument/2006/relationships/hyperlink" Target="https://www.english-heritage.org.uk/learn/histories/black-history/arthur-roberts/" TargetMode="External"/><Relationship Id="rId30" Type="http://schemas.openxmlformats.org/officeDocument/2006/relationships/hyperlink" Target="https://www.blackhistorymonth.org.uk/article/section/bhm-firsts/james-peters-the-1st-black-rugby-player/" TargetMode="External"/><Relationship Id="rId35" Type="http://schemas.openxmlformats.org/officeDocument/2006/relationships/hyperlink" Target="https://www.bbc.co.uk/programmes/p0499smp" TargetMode="External"/><Relationship Id="rId8" Type="http://schemas.openxmlformats.org/officeDocument/2006/relationships/hyperlink" Target="https://www.youtube.com/watch?v=Web007rzSOI" TargetMode="External"/><Relationship Id="rId3" Type="http://schemas.openxmlformats.org/officeDocument/2006/relationships/hyperlink" Target="https://www.biography.com/writer/maya-angelo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022A25-0829-40F2-89AD-CCF299E94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65830"/>
              </p:ext>
            </p:extLst>
          </p:nvPr>
        </p:nvGraphicFramePr>
        <p:xfrm>
          <a:off x="249027" y="852272"/>
          <a:ext cx="11693941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563">
                  <a:extLst>
                    <a:ext uri="{9D8B030D-6E8A-4147-A177-3AD203B41FA5}">
                      <a16:colId xmlns:a16="http://schemas.microsoft.com/office/drawing/2014/main" val="2261209411"/>
                    </a:ext>
                  </a:extLst>
                </a:gridCol>
                <a:gridCol w="1670563">
                  <a:extLst>
                    <a:ext uri="{9D8B030D-6E8A-4147-A177-3AD203B41FA5}">
                      <a16:colId xmlns:a16="http://schemas.microsoft.com/office/drawing/2014/main" val="3295994978"/>
                    </a:ext>
                  </a:extLst>
                </a:gridCol>
                <a:gridCol w="1670563">
                  <a:extLst>
                    <a:ext uri="{9D8B030D-6E8A-4147-A177-3AD203B41FA5}">
                      <a16:colId xmlns:a16="http://schemas.microsoft.com/office/drawing/2014/main" val="2455526254"/>
                    </a:ext>
                  </a:extLst>
                </a:gridCol>
                <a:gridCol w="1670563">
                  <a:extLst>
                    <a:ext uri="{9D8B030D-6E8A-4147-A177-3AD203B41FA5}">
                      <a16:colId xmlns:a16="http://schemas.microsoft.com/office/drawing/2014/main" val="3897421577"/>
                    </a:ext>
                  </a:extLst>
                </a:gridCol>
                <a:gridCol w="1670563">
                  <a:extLst>
                    <a:ext uri="{9D8B030D-6E8A-4147-A177-3AD203B41FA5}">
                      <a16:colId xmlns:a16="http://schemas.microsoft.com/office/drawing/2014/main" val="3067151040"/>
                    </a:ext>
                  </a:extLst>
                </a:gridCol>
                <a:gridCol w="1883940">
                  <a:extLst>
                    <a:ext uri="{9D8B030D-6E8A-4147-A177-3AD203B41FA5}">
                      <a16:colId xmlns:a16="http://schemas.microsoft.com/office/drawing/2014/main" val="86814316"/>
                    </a:ext>
                  </a:extLst>
                </a:gridCol>
                <a:gridCol w="1457186">
                  <a:extLst>
                    <a:ext uri="{9D8B030D-6E8A-4147-A177-3AD203B41FA5}">
                      <a16:colId xmlns:a16="http://schemas.microsoft.com/office/drawing/2014/main" val="3723705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8600" indent="-228600" algn="ctr">
                        <a:buAutoNum type="arabicPeriod"/>
                      </a:pPr>
                      <a:r>
                        <a:rPr lang="en-GB" sz="900" b="1" dirty="0"/>
                        <a:t>Rosa Parks,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900" b="1" dirty="0"/>
                        <a:t>civil rights activist.  </a:t>
                      </a:r>
                      <a:r>
                        <a:rPr lang="en-GB" sz="900" b="1" dirty="0">
                          <a:hlinkClick r:id="rId2"/>
                        </a:rPr>
                        <a:t>https://eu.usatoday.com/story/news/nation/2020/02/04/rosa-parks-famous-birthday-5-facts-you-should-know/4653590002/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2. Maya Angelou, </a:t>
                      </a:r>
                    </a:p>
                    <a:p>
                      <a:pPr algn="ctr"/>
                      <a:r>
                        <a:rPr lang="en-GB" sz="900" b="1" dirty="0"/>
                        <a:t>poet and writer. </a:t>
                      </a:r>
                      <a:r>
                        <a:rPr lang="en-GB" sz="900" b="1" dirty="0">
                          <a:hlinkClick r:id="rId3"/>
                        </a:rPr>
                        <a:t>https://www.biography.com/writer/maya-angelou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3. Mary Seacole, </a:t>
                      </a:r>
                    </a:p>
                    <a:p>
                      <a:pPr algn="ctr"/>
                      <a:r>
                        <a:rPr lang="en-GB" sz="900" b="1" dirty="0"/>
                        <a:t>nurse.</a:t>
                      </a:r>
                    </a:p>
                    <a:p>
                      <a:pPr algn="ctr"/>
                      <a:r>
                        <a:rPr lang="en-GB" sz="900" b="1" dirty="0">
                          <a:hlinkClick r:id="rId4"/>
                        </a:rPr>
                        <a:t>https://www.bbc.co.uk/programmes/p07pvv3z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4. Juan Garrido, </a:t>
                      </a:r>
                    </a:p>
                    <a:p>
                      <a:pPr algn="ctr"/>
                      <a:r>
                        <a:rPr lang="en-GB" sz="900" b="1" dirty="0"/>
                        <a:t>explorer.</a:t>
                      </a:r>
                    </a:p>
                    <a:p>
                      <a:pPr algn="ctr"/>
                      <a:r>
                        <a:rPr lang="en-GB" sz="900" b="1" dirty="0">
                          <a:hlinkClick r:id="rId5"/>
                        </a:rPr>
                        <a:t>https://face2faceafrica.com/article/7-amazing-black-explorers-who-made-a-mark-in-history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5. Michelle Obama, </a:t>
                      </a:r>
                    </a:p>
                    <a:p>
                      <a:pPr algn="ctr"/>
                      <a:r>
                        <a:rPr lang="en-GB" sz="900" b="1" dirty="0"/>
                        <a:t>former First Lady and campaigner.</a:t>
                      </a:r>
                    </a:p>
                    <a:p>
                      <a:pPr algn="ctr"/>
                      <a:r>
                        <a:rPr lang="en-GB" sz="900" b="1" dirty="0">
                          <a:hlinkClick r:id="rId6"/>
                        </a:rPr>
                        <a:t>https://www.youtube.com/watch?v=wePNJGL7nDU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6. David </a:t>
                      </a:r>
                      <a:r>
                        <a:rPr lang="en-GB" sz="900" b="1" dirty="0" err="1"/>
                        <a:t>Olusoga</a:t>
                      </a:r>
                      <a:r>
                        <a:rPr lang="en-GB" sz="900" b="1" dirty="0"/>
                        <a:t>.  </a:t>
                      </a:r>
                    </a:p>
                    <a:p>
                      <a:pPr algn="ctr"/>
                      <a:r>
                        <a:rPr lang="en-GB" sz="900" b="1" dirty="0"/>
                        <a:t>Historian.  </a:t>
                      </a:r>
                    </a:p>
                    <a:p>
                      <a:pPr algn="ctr"/>
                      <a:r>
                        <a:rPr lang="en-GB" sz="900" b="1" i="1" dirty="0">
                          <a:solidFill>
                            <a:srgbClr val="FF66FF"/>
                          </a:solidFill>
                        </a:rPr>
                        <a:t>David was born in Gateshead and grew up there</a:t>
                      </a:r>
                    </a:p>
                    <a:p>
                      <a:pPr algn="ctr"/>
                      <a:r>
                        <a:rPr lang="en-GB" sz="900" b="1" dirty="0">
                          <a:hlinkClick r:id="rId7"/>
                        </a:rPr>
                        <a:t>https://www.bbc.co.uk/programmes/profiles/2pT94YQjVvGlLJpdYDrMn6t/david-olusoga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7. Billie Holliday, </a:t>
                      </a:r>
                    </a:p>
                    <a:p>
                      <a:pPr algn="ctr"/>
                      <a:r>
                        <a:rPr lang="en-GB" sz="900" b="1" dirty="0"/>
                        <a:t>singer. </a:t>
                      </a:r>
                      <a:r>
                        <a:rPr lang="en-GB" sz="900" b="1" dirty="0">
                          <a:hlinkClick r:id="rId8"/>
                        </a:rPr>
                        <a:t>https://www.youtube.com/watch?v=Web007rzSOI</a:t>
                      </a:r>
                      <a:endParaRPr lang="en-GB" sz="900" b="1" dirty="0"/>
                    </a:p>
                    <a:p>
                      <a:pPr algn="ctr"/>
                      <a:endParaRPr lang="en-GB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09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8. Chris </a:t>
                      </a:r>
                      <a:r>
                        <a:rPr lang="en-GB" sz="900" b="1" dirty="0" err="1"/>
                        <a:t>Ofili</a:t>
                      </a:r>
                      <a:r>
                        <a:rPr lang="en-GB" sz="900" b="1" dirty="0"/>
                        <a:t>, </a:t>
                      </a:r>
                    </a:p>
                    <a:p>
                      <a:pPr algn="ctr"/>
                      <a:r>
                        <a:rPr lang="en-GB" sz="900" b="1" dirty="0"/>
                        <a:t>Turner Prize winning artist.</a:t>
                      </a:r>
                    </a:p>
                    <a:p>
                      <a:pPr algn="ctr"/>
                      <a:r>
                        <a:rPr lang="en-GB" sz="900" b="1" dirty="0">
                          <a:hlinkClick r:id="rId9"/>
                        </a:rPr>
                        <a:t>https://artuk.org/discover/stories/ten-black-british-artists-to-celebrate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9. Dr Shirley Jackson, </a:t>
                      </a:r>
                    </a:p>
                    <a:p>
                      <a:pPr algn="ctr"/>
                      <a:r>
                        <a:rPr lang="en-GB" sz="900" b="1" dirty="0"/>
                        <a:t>physicist. </a:t>
                      </a:r>
                    </a:p>
                    <a:p>
                      <a:pPr algn="ctr"/>
                      <a:r>
                        <a:rPr lang="en-GB" sz="900" b="1" dirty="0">
                          <a:hlinkClick r:id="rId10"/>
                        </a:rPr>
                        <a:t>https://www.youtube.com/watch?v=mKAgAdHaJw0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10. Joseph </a:t>
                      </a:r>
                      <a:r>
                        <a:rPr lang="en-GB" sz="900" b="1" dirty="0" err="1"/>
                        <a:t>Bologne</a:t>
                      </a:r>
                      <a:r>
                        <a:rPr lang="en-GB" sz="900" b="1" dirty="0"/>
                        <a:t>, </a:t>
                      </a:r>
                    </a:p>
                    <a:p>
                      <a:pPr algn="ctr"/>
                      <a:r>
                        <a:rPr lang="en-GB" sz="900" b="1" dirty="0"/>
                        <a:t>classical musician ‘Black Mozart’ </a:t>
                      </a:r>
                    </a:p>
                    <a:p>
                      <a:pPr algn="ctr"/>
                      <a:r>
                        <a:rPr lang="en-GB" sz="900" b="1" dirty="0">
                          <a:hlinkClick r:id="rId11"/>
                        </a:rPr>
                        <a:t>https://www.classicfm.com/discover-music/black-composers-who-made-classical-music-history/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11. Reasonable Blackman, Tudor silk weaver.</a:t>
                      </a:r>
                    </a:p>
                    <a:p>
                      <a:pPr algn="ctr"/>
                      <a:r>
                        <a:rPr lang="en-GB" sz="900" b="1" dirty="0">
                          <a:hlinkClick r:id="rId12"/>
                        </a:rPr>
                        <a:t>https://www.historyextra.com/period/tudor/black-faces-of-tudor-england/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12. Barbara Walker, </a:t>
                      </a:r>
                    </a:p>
                    <a:p>
                      <a:pPr algn="ctr"/>
                      <a:r>
                        <a:rPr lang="en-GB" sz="900" b="1" dirty="0"/>
                        <a:t>artist. </a:t>
                      </a:r>
                      <a:r>
                        <a:rPr lang="en-GB" sz="900" b="1" dirty="0">
                          <a:hlinkClick r:id="rId13"/>
                        </a:rPr>
                        <a:t>https://artuk.org/discover/stories/celebrating-black-british-artists-in-public-collections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13. Matthew Henson, </a:t>
                      </a:r>
                    </a:p>
                    <a:p>
                      <a:pPr algn="ctr"/>
                      <a:r>
                        <a:rPr lang="en-GB" sz="900" b="1" dirty="0"/>
                        <a:t>Polar Explorer.</a:t>
                      </a:r>
                    </a:p>
                    <a:p>
                      <a:pPr algn="ctr"/>
                      <a:r>
                        <a:rPr lang="en-GB" sz="900" b="1" dirty="0">
                          <a:hlinkClick r:id="rId14"/>
                        </a:rPr>
                        <a:t>https://www.nationalgeographic.com/news/2016/02/160224-polar-explorer-matthew-henson-photos/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14. Jesse Owens, </a:t>
                      </a:r>
                    </a:p>
                    <a:p>
                      <a:pPr algn="ctr"/>
                      <a:r>
                        <a:rPr lang="en-GB" sz="900" b="1" dirty="0"/>
                        <a:t>Olympic medallist.</a:t>
                      </a:r>
                    </a:p>
                    <a:p>
                      <a:pPr algn="ctr"/>
                      <a:r>
                        <a:rPr lang="en-GB" sz="900" b="1" dirty="0">
                          <a:hlinkClick r:id="rId15"/>
                        </a:rPr>
                        <a:t>https://www.youtube.com/watch?v=quQopJmQry4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31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15. Toussaint </a:t>
                      </a:r>
                      <a:r>
                        <a:rPr lang="en-GB" sz="900" b="1" dirty="0" err="1"/>
                        <a:t>L’Ouverture</a:t>
                      </a:r>
                      <a:r>
                        <a:rPr lang="en-GB" sz="900" b="1" dirty="0"/>
                        <a:t>, leader of the Haitian Revolution </a:t>
                      </a:r>
                      <a:endParaRPr lang="en-GB" sz="900" b="1" i="1" dirty="0">
                        <a:solidFill>
                          <a:srgbClr val="FF66FF"/>
                        </a:solidFill>
                      </a:endParaRPr>
                    </a:p>
                    <a:p>
                      <a:pPr algn="ctr"/>
                      <a:r>
                        <a:rPr lang="en-GB" sz="900" b="1" dirty="0">
                          <a:hlinkClick r:id="rId16"/>
                        </a:rPr>
                        <a:t>https://www.blackpast.org/global-african-history/loverture-toussaint-1743-1803/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16. The first Black Briton, taken from Black and British.</a:t>
                      </a:r>
                    </a:p>
                    <a:p>
                      <a:pPr algn="ctr"/>
                      <a:r>
                        <a:rPr lang="en-GB" sz="900" b="1" dirty="0">
                          <a:hlinkClick r:id="rId17"/>
                        </a:rPr>
                        <a:t>https://www.youtube.com/watch?v=v4oIXLBoi0Q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17. Otis Boykin, </a:t>
                      </a:r>
                    </a:p>
                    <a:p>
                      <a:pPr algn="ctr"/>
                      <a:r>
                        <a:rPr lang="en-GB" sz="900" b="1" dirty="0"/>
                        <a:t>inventor. </a:t>
                      </a:r>
                      <a:r>
                        <a:rPr lang="en-GB" sz="900" b="1" dirty="0">
                          <a:hlinkClick r:id="rId18"/>
                        </a:rPr>
                        <a:t>https://www.youtube.com/watch?v=YXqOoALq5fs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18. Charles Drew, </a:t>
                      </a:r>
                    </a:p>
                    <a:p>
                      <a:pPr algn="ctr"/>
                      <a:r>
                        <a:rPr lang="en-GB" sz="900" b="1" dirty="0"/>
                        <a:t>scientist.</a:t>
                      </a:r>
                    </a:p>
                    <a:p>
                      <a:pPr algn="ctr"/>
                      <a:r>
                        <a:rPr lang="en-GB" sz="900" b="1" dirty="0">
                          <a:hlinkClick r:id="rId19"/>
                        </a:rPr>
                        <a:t>https://www.youtube.com/watch?v=vFddM7p2zH4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19. Florence Prince, </a:t>
                      </a:r>
                    </a:p>
                    <a:p>
                      <a:pPr algn="ctr"/>
                      <a:r>
                        <a:rPr lang="en-GB" sz="900" b="1" dirty="0"/>
                        <a:t>classical musician.  </a:t>
                      </a:r>
                    </a:p>
                    <a:p>
                      <a:pPr algn="ctr"/>
                      <a:r>
                        <a:rPr lang="en-GB" sz="900" b="1" dirty="0">
                          <a:hlinkClick r:id="rId11"/>
                        </a:rPr>
                        <a:t>https://www.classicfm.com/discover-music/black-composers-who-made-classical-music-history/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20. Bernadine </a:t>
                      </a:r>
                      <a:r>
                        <a:rPr lang="en-GB" sz="900" b="1" dirty="0" err="1"/>
                        <a:t>Evaristo</a:t>
                      </a:r>
                      <a:r>
                        <a:rPr lang="en-GB" sz="900" b="1" dirty="0"/>
                        <a:t>, </a:t>
                      </a:r>
                    </a:p>
                    <a:p>
                      <a:pPr algn="ctr"/>
                      <a:r>
                        <a:rPr lang="en-GB" sz="900" b="1" dirty="0"/>
                        <a:t>writer.  </a:t>
                      </a:r>
                    </a:p>
                    <a:p>
                      <a:pPr algn="ctr"/>
                      <a:r>
                        <a:rPr lang="en-GB" sz="900" b="1" dirty="0">
                          <a:hlinkClick r:id="rId20"/>
                        </a:rPr>
                        <a:t>https://literature.britishcouncil.org/writer/bernardine-evaristo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21. Diane Abbott, politician.</a:t>
                      </a:r>
                    </a:p>
                    <a:p>
                      <a:pPr algn="ctr"/>
                      <a:r>
                        <a:rPr lang="en-GB" sz="900" b="1" dirty="0">
                          <a:hlinkClick r:id="rId21"/>
                        </a:rPr>
                        <a:t>https://www.blackhistorymonth.org.uk/article/section/history-of-politics/the-first-black-parliamentarians-in-our-times/</a:t>
                      </a:r>
                      <a:endParaRPr lang="en-GB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25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22. Black Poppies, </a:t>
                      </a:r>
                    </a:p>
                    <a:p>
                      <a:pPr algn="ctr"/>
                      <a:r>
                        <a:rPr lang="en-GB" sz="900" b="1" dirty="0"/>
                        <a:t>soldiers in WW1.</a:t>
                      </a:r>
                    </a:p>
                    <a:p>
                      <a:pPr algn="ctr"/>
                      <a:r>
                        <a:rPr lang="en-GB" sz="900" b="1" i="1" dirty="0">
                          <a:solidFill>
                            <a:srgbClr val="FF66FF"/>
                          </a:solidFill>
                        </a:rPr>
                        <a:t>Year 9 History students reading extracts of this at the moment</a:t>
                      </a:r>
                    </a:p>
                    <a:p>
                      <a:pPr algn="ctr"/>
                      <a:r>
                        <a:rPr lang="en-GB" sz="900" b="1" dirty="0">
                          <a:hlinkClick r:id="rId22"/>
                        </a:rPr>
                        <a:t>https://media.nationalarchives.gov.uk/index.php/black-poppies-britains-black-community-great-war/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23. Dame Doreen Lawrence, campaigner </a:t>
                      </a:r>
                      <a:r>
                        <a:rPr lang="en-GB" sz="900" b="1" dirty="0">
                          <a:hlinkClick r:id="rId23"/>
                        </a:rPr>
                        <a:t>https://www.blackhistorymonth.org.uk/article/section/bhm-firsts/baroness-lawrence-theres-no-halo-just-say-hello/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24. Betty Campbell, </a:t>
                      </a:r>
                    </a:p>
                    <a:p>
                      <a:pPr algn="ctr"/>
                      <a:r>
                        <a:rPr lang="en-GB" sz="900" b="1" dirty="0"/>
                        <a:t>Wales’ first black headteacher. </a:t>
                      </a:r>
                      <a:r>
                        <a:rPr lang="en-GB" sz="9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https://www.bbc.co.uk/news/uk-wales-58721710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25. Donald Rodney, </a:t>
                      </a:r>
                    </a:p>
                    <a:p>
                      <a:pPr algn="ctr"/>
                      <a:r>
                        <a:rPr lang="en-GB" sz="900" b="1" dirty="0"/>
                        <a:t>artist.</a:t>
                      </a:r>
                    </a:p>
                    <a:p>
                      <a:pPr algn="ctr"/>
                      <a:r>
                        <a:rPr lang="en-GB" sz="900" b="1" dirty="0">
                          <a:hlinkClick r:id="rId9"/>
                        </a:rPr>
                        <a:t>https://artuk.org/discover/stories/ten-black-british-artists-to-celebrate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26. </a:t>
                      </a:r>
                      <a:r>
                        <a:rPr lang="en-GB" sz="900" b="1"/>
                        <a:t>Chadwick </a:t>
                      </a:r>
                      <a:r>
                        <a:rPr lang="en-GB" sz="900" b="1" dirty="0"/>
                        <a:t>Boseman, </a:t>
                      </a:r>
                    </a:p>
                    <a:p>
                      <a:pPr algn="ctr"/>
                      <a:r>
                        <a:rPr lang="en-GB" sz="900" b="1" dirty="0"/>
                        <a:t>actor. </a:t>
                      </a:r>
                    </a:p>
                    <a:p>
                      <a:pPr algn="ctr"/>
                      <a:r>
                        <a:rPr lang="en-GB" sz="900" b="1" dirty="0">
                          <a:hlinkClick r:id="rId25"/>
                        </a:rPr>
                        <a:t>https://www.youtube.com/watch?v=4VSx2E7WE50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27. Saint Martin de </a:t>
                      </a:r>
                      <a:r>
                        <a:rPr lang="en-GB" sz="900" b="1" dirty="0" err="1"/>
                        <a:t>Porres</a:t>
                      </a:r>
                      <a:r>
                        <a:rPr lang="en-GB" sz="900" b="1" dirty="0"/>
                        <a:t>, </a:t>
                      </a:r>
                    </a:p>
                    <a:p>
                      <a:pPr algn="ctr"/>
                      <a:r>
                        <a:rPr lang="en-GB" sz="900" b="1" dirty="0"/>
                        <a:t>Patron Saint of racial justice, harmony and mixed-race people.</a:t>
                      </a:r>
                    </a:p>
                    <a:p>
                      <a:pPr algn="ctr"/>
                      <a:r>
                        <a:rPr lang="en-GB" sz="900" b="1" dirty="0">
                          <a:hlinkClick r:id="rId26"/>
                        </a:rPr>
                        <a:t>https://www.britannica.com/biography/Saint-Martin-de-Porres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28. Private Arthur Roberts, </a:t>
                      </a:r>
                    </a:p>
                    <a:p>
                      <a:pPr algn="ctr"/>
                      <a:r>
                        <a:rPr lang="en-GB" sz="900" b="1" dirty="0"/>
                        <a:t>WW1 soldier. </a:t>
                      </a:r>
                    </a:p>
                    <a:p>
                      <a:pPr algn="ctr"/>
                      <a:r>
                        <a:rPr lang="en-GB" sz="900" b="1" dirty="0">
                          <a:hlinkClick r:id="rId27"/>
                        </a:rPr>
                        <a:t>https://www.english-heritage.org.uk/learn/histories/black-history/arthur-roberts/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08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29. The story of Windrush.</a:t>
                      </a:r>
                    </a:p>
                    <a:p>
                      <a:pPr algn="ctr"/>
                      <a:r>
                        <a:rPr lang="en-GB" sz="900" b="1" dirty="0">
                          <a:hlinkClick r:id="rId28"/>
                        </a:rPr>
                        <a:t>https://www.english-heritage.org.uk/visit/inspire-me/the-story-of-windrush/</a:t>
                      </a:r>
                      <a:r>
                        <a:rPr lang="en-GB" sz="9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30. Dr Anthony Roberts, </a:t>
                      </a:r>
                    </a:p>
                    <a:p>
                      <a:pPr algn="ctr"/>
                      <a:r>
                        <a:rPr lang="en-GB" sz="900" b="1" dirty="0"/>
                        <a:t>QC.</a:t>
                      </a:r>
                    </a:p>
                    <a:p>
                      <a:pPr algn="ctr"/>
                      <a:r>
                        <a:rPr lang="en-GB" sz="900" b="1" dirty="0">
                          <a:hlinkClick r:id="rId29"/>
                        </a:rPr>
                        <a:t>https://www.blackhistorymonth.org.uk/article/section/bhm-firsts/dr-john-anthony-roberts-qc/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ctr">
                        <a:buAutoNum type="arabicPeriod" startAt="31"/>
                      </a:pPr>
                      <a:r>
                        <a:rPr lang="en-GB" sz="900" b="1" dirty="0"/>
                        <a:t>James Peters,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900" b="1" dirty="0"/>
                        <a:t>rugby player. </a:t>
                      </a:r>
                      <a:r>
                        <a:rPr lang="en-GB" sz="900" b="1" dirty="0">
                          <a:hlinkClick r:id="rId30"/>
                        </a:rPr>
                        <a:t>https://www.blackhistorymonth.org.uk/article/section/bhm-firsts/james-peters-the-1st-black-rugby-player/</a:t>
                      </a:r>
                      <a:endParaRPr lang="en-GB" sz="9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Further resources:</a:t>
                      </a:r>
                    </a:p>
                    <a:p>
                      <a:pPr algn="ctr"/>
                      <a:endParaRPr lang="en-GB" sz="900" b="1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1" dirty="0"/>
                        <a:t>Hamilton, theatre by an all black cast: </a:t>
                      </a:r>
                      <a:r>
                        <a:rPr lang="en-GB" sz="900" b="1" dirty="0">
                          <a:hlinkClick r:id="rId31"/>
                        </a:rPr>
                        <a:t>https://www.youtube.com/watch?v=DSCKfXpAGHc</a:t>
                      </a:r>
                      <a:endParaRPr lang="en-GB" sz="900" b="1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/>
                        <a:t>Black History Month website: </a:t>
                      </a:r>
                      <a:r>
                        <a:rPr lang="en-GB" sz="900" b="1" dirty="0">
                          <a:hlinkClick r:id="rId32"/>
                        </a:rPr>
                        <a:t>https://www.blackhistorymonth.org.uk/</a:t>
                      </a:r>
                      <a:endParaRPr lang="en-GB" sz="900" b="1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/>
                        <a:t>African Kingdoms: </a:t>
                      </a:r>
                      <a:r>
                        <a:rPr lang="en-GB" sz="900" b="1" dirty="0">
                          <a:hlinkClick r:id="rId33"/>
                        </a:rPr>
                        <a:t>https://africankingdoms.co.uk/</a:t>
                      </a:r>
                      <a:endParaRPr lang="en-GB" sz="900" b="1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/>
                        <a:t>Painting Our Past: </a:t>
                      </a:r>
                      <a:r>
                        <a:rPr lang="en-GB" sz="900" b="1" dirty="0">
                          <a:hlinkClick r:id="rId34"/>
                        </a:rPr>
                        <a:t>https://www.english-heritage.org.uk/learn/painting-our-past/</a:t>
                      </a:r>
                      <a:r>
                        <a:rPr lang="en-GB" sz="900" b="1" dirty="0"/>
                        <a:t>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/>
                        <a:t>Black and British, A Short Essential History by David </a:t>
                      </a:r>
                      <a:r>
                        <a:rPr lang="en-GB" sz="900" b="1" dirty="0" err="1"/>
                        <a:t>Olusoga</a:t>
                      </a:r>
                      <a:r>
                        <a:rPr lang="en-GB" sz="900" b="1" dirty="0"/>
                        <a:t>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/>
                        <a:t>Black and British - BBC, </a:t>
                      </a:r>
                      <a:r>
                        <a:rPr lang="en-GB" sz="900" b="1" dirty="0">
                          <a:hlinkClick r:id="rId35"/>
                        </a:rPr>
                        <a:t>https://www.bbc.co.uk/programmes/p0499smp</a:t>
                      </a:r>
                      <a:endParaRPr lang="en-GB" sz="900" b="1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/>
                        <a:t>National Archives, Black British History on Record, </a:t>
                      </a:r>
                      <a:r>
                        <a:rPr lang="en-GB" sz="900" b="1" dirty="0">
                          <a:hlinkClick r:id="rId36"/>
                        </a:rPr>
                        <a:t>https://www.nationalarchives.gov.uk/black-history</a:t>
                      </a:r>
                      <a:endParaRPr lang="en-GB" sz="900" b="1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9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0134"/>
                  </a:ext>
                </a:extLst>
              </a:tr>
            </a:tbl>
          </a:graphicData>
        </a:graphic>
      </p:graphicFrame>
      <p:pic>
        <p:nvPicPr>
          <p:cNvPr id="1026" name="Picture 2" descr="Black and British: A short  essential history cover photo">
            <a:extLst>
              <a:ext uri="{FF2B5EF4-FFF2-40B4-BE49-F238E27FC236}">
                <a16:creationId xmlns:a16="http://schemas.microsoft.com/office/drawing/2014/main" id="{A1BCD712-FC11-4B0E-BA74-EEC9E5DC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82" y="5496222"/>
            <a:ext cx="672548" cy="101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E2E2DB-96DE-44BC-A983-214C06A02EF3}"/>
              </a:ext>
            </a:extLst>
          </p:cNvPr>
          <p:cNvSpPr/>
          <p:nvPr/>
        </p:nvSpPr>
        <p:spPr>
          <a:xfrm>
            <a:off x="176500" y="62128"/>
            <a:ext cx="56745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Black History Month 2021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342CF4-88B7-40AE-8BCA-848C612BD217}"/>
              </a:ext>
            </a:extLst>
          </p:cNvPr>
          <p:cNvSpPr/>
          <p:nvPr/>
        </p:nvSpPr>
        <p:spPr>
          <a:xfrm>
            <a:off x="5938463" y="62128"/>
            <a:ext cx="6004505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All linked sites have been checked for suitability. Please be aware that any opinions contained are those of the articles authors</a:t>
            </a:r>
          </a:p>
        </p:txBody>
      </p:sp>
    </p:spTree>
    <p:extLst>
      <p:ext uri="{BB962C8B-B14F-4D97-AF65-F5344CB8AC3E}">
        <p14:creationId xmlns:p14="http://schemas.microsoft.com/office/powerpoint/2010/main" val="286418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9967C9-FA45-45D8-A416-54E7D173E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9" y="584775"/>
            <a:ext cx="11735817" cy="62428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D22731-1440-4CB6-8FDD-46BEA760C9A6}"/>
              </a:ext>
            </a:extLst>
          </p:cNvPr>
          <p:cNvSpPr/>
          <p:nvPr/>
        </p:nvSpPr>
        <p:spPr>
          <a:xfrm>
            <a:off x="3806461" y="0"/>
            <a:ext cx="45790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Black History Month 2021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792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860</Words>
  <Application>Microsoft Office PowerPoint</Application>
  <PresentationFormat>Widescreen</PresentationFormat>
  <Paragraphs>93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Fairlamb</dc:creator>
  <cp:lastModifiedBy>Chris Marsh</cp:lastModifiedBy>
  <cp:revision>31</cp:revision>
  <dcterms:created xsi:type="dcterms:W3CDTF">2020-10-02T12:50:38Z</dcterms:created>
  <dcterms:modified xsi:type="dcterms:W3CDTF">2021-10-07T10:44:55Z</dcterms:modified>
</cp:coreProperties>
</file>